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22"/>
  </p:notesMasterIdLst>
  <p:sldIdLst>
    <p:sldId id="256" r:id="rId2"/>
    <p:sldId id="319" r:id="rId3"/>
    <p:sldId id="320" r:id="rId4"/>
    <p:sldId id="274" r:id="rId5"/>
    <p:sldId id="321" r:id="rId6"/>
    <p:sldId id="330" r:id="rId7"/>
    <p:sldId id="279" r:id="rId8"/>
    <p:sldId id="332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5" r:id="rId17"/>
    <p:sldId id="346" r:id="rId18"/>
    <p:sldId id="347" r:id="rId19"/>
    <p:sldId id="343" r:id="rId20"/>
    <p:sldId id="34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00100619" initials="0" lastIdx="5" clrIdx="0"/>
  <p:cmAuthor id="1" name="Nick Taylor" initials="NT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5FA"/>
    <a:srgbClr val="0087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4660"/>
  </p:normalViewPr>
  <p:slideViewPr>
    <p:cSldViewPr showGuides="1">
      <p:cViewPr>
        <p:scale>
          <a:sx n="75" d="100"/>
          <a:sy n="75" d="100"/>
        </p:scale>
        <p:origin x="-773" y="576"/>
      </p:cViewPr>
      <p:guideLst>
        <p:guide orient="horz" pos="2160"/>
        <p:guide orient="horz" pos="516"/>
        <p:guide orient="horz" pos="3566"/>
        <p:guide orient="horz" pos="1480"/>
        <p:guide orient="horz" pos="1797"/>
        <p:guide orient="horz" pos="968"/>
        <p:guide orient="horz" pos="3748"/>
        <p:guide pos="468"/>
        <p:guide pos="53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7-21T12:15:15.031" idx="1">
    <p:pos x="5144" y="1768"/>
    <p:text>I think we have to be careful here - there is a huge philosophical debate about whether teaching is a conceptual / theory informed practice or whether it is 100% contextual. If it is contextual, the more that reflection in context counts as knowledge - and does not allow generalisations to be drawn, and then teacher education is best done in a learnership model... so I suggest this is rephrased to reflect that ITE needs coherent conception of teaching, and that teacher educators need to interrogate their programmes and practices as a means of understanding the ITE that is needed for the South African context.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7-21T12:17:32.125" idx="3">
    <p:pos x="3256" y="584"/>
    <p:text>do you need to specify at this point, the 5 institutional codes, e.g. B formally priviledged Afrikaans speaking ... etc...? on next slide, the A - E codes seem to come out of nowhere. 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8EB89-BD88-454C-B961-9860CF9BD044}" type="datetimeFigureOut">
              <a:rPr lang="en-US" smtClean="0"/>
              <a:pPr/>
              <a:t>10/25/2014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56696-85D4-4314-94DE-C213185F600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22165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56696-85D4-4314-94DE-C213185F6001}" type="slidenum">
              <a:rPr lang="en-ZA" smtClean="0"/>
              <a:pPr/>
              <a:t>7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et PowerPoint 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90" y="977248"/>
            <a:ext cx="7772400" cy="553998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3000" b="1">
                <a:solidFill>
                  <a:srgbClr val="008784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0290" y="2000240"/>
            <a:ext cx="6400800" cy="4770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r">
              <a:buNone/>
              <a:defRPr sz="25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714778" y="2500306"/>
            <a:ext cx="4786312" cy="477054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buNone/>
              <a:defRPr sz="2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1BC35F-169C-4D82-8FB6-031C5CCA3F5E}" type="datetime1">
              <a:rPr lang="en-US" smtClean="0"/>
              <a:pPr/>
              <a:t>10/25/2014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60C257-D5A2-4C6D-ABD6-BCA8261175C2}" type="datetime1">
              <a:rPr lang="en-US" smtClean="0"/>
              <a:pPr/>
              <a:t>10/25/2014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244BCB-C90D-434F-8962-998F221567EA}" type="datetime1">
              <a:rPr lang="en-US" smtClean="0"/>
              <a:pPr/>
              <a:t>10/25/2014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2F98FD-52A6-4E25-AE31-43E075905CD7}" type="datetime1">
              <a:rPr lang="en-US" smtClean="0"/>
              <a:pPr/>
              <a:t>10/25/2014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elcom/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80" y="428604"/>
            <a:ext cx="8229600" cy="553998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3000" b="1">
                <a:solidFill>
                  <a:srgbClr val="008784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380158"/>
            <a:ext cx="7786715" cy="3714776"/>
          </a:xfrm>
          <a:prstGeom prst="rect">
            <a:avLst/>
          </a:prstGeom>
        </p:spPr>
        <p:txBody>
          <a:bodyPr/>
          <a:lstStyle>
            <a:lvl1pPr>
              <a:buNone/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>
              <a:buNone/>
              <a:defRPr>
                <a:latin typeface="+mj-lt"/>
              </a:defRPr>
            </a:lvl2pPr>
            <a:lvl3pPr>
              <a:buNone/>
              <a:defRPr>
                <a:latin typeface="+mj-lt"/>
              </a:defRPr>
            </a:lvl3pPr>
            <a:lvl4pPr>
              <a:buNone/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5140" y="6172219"/>
            <a:ext cx="2133600" cy="27699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162754C6-F632-4B9A-89AF-EB7B139B9B7B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80" y="428604"/>
            <a:ext cx="8229600" cy="553998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3000" b="1">
                <a:solidFill>
                  <a:srgbClr val="008784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384299"/>
            <a:ext cx="7715277" cy="4259279"/>
          </a:xfrm>
          <a:prstGeom prst="rect">
            <a:avLst/>
          </a:prstGeom>
        </p:spPr>
        <p:txBody>
          <a:bodyPr/>
          <a:lstStyle>
            <a:lvl1pPr marL="360000" indent="-360000">
              <a:buFont typeface="+mj-lt"/>
              <a:buAutoNum type="arabicPeriod"/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62754C6-F632-4B9A-89AF-EB7B139B9B7B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80" y="428604"/>
            <a:ext cx="8229600" cy="553998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3000" b="1">
                <a:solidFill>
                  <a:srgbClr val="008784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400" y="1386000"/>
            <a:ext cx="7715277" cy="4043378"/>
          </a:xfrm>
          <a:prstGeom prst="rect">
            <a:avLst/>
          </a:prstGeom>
        </p:spPr>
        <p:txBody>
          <a:bodyPr/>
          <a:lstStyle>
            <a:lvl1pPr marL="360000" indent="-360000">
              <a:buFont typeface="+mj-lt"/>
              <a:buAutoNum type="arabicPeriod"/>
              <a:defRPr sz="2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62754C6-F632-4B9A-89AF-EB7B139B9B7B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57335" y="857232"/>
            <a:ext cx="7800945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4C70A0-29D9-4F53-8B4C-78D76EDA0BEA}" type="datetime1">
              <a:rPr lang="en-US" smtClean="0"/>
              <a:pPr/>
              <a:t>10/25/2014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CB7B9D-49A5-4070-A8D5-A92DE778E6C0}" type="datetime1">
              <a:rPr lang="en-US" smtClean="0"/>
              <a:pPr/>
              <a:t>10/25/2014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0CC5F-28D0-4828-8B5F-75639C641D30}" type="datetime1">
              <a:rPr lang="en-US" smtClean="0"/>
              <a:pPr/>
              <a:t>10/25/2014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CAC5B2-25F8-464C-A08C-AA44B28598D8}" type="datetime1">
              <a:rPr lang="en-US" smtClean="0"/>
              <a:pPr/>
              <a:t>10/25/2014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44E869-1362-4456-B6A0-D2FE9E682AB5}" type="datetime1">
              <a:rPr lang="en-US" smtClean="0"/>
              <a:pPr/>
              <a:t>10/25/2014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et PowerPoint page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880" y="6055688"/>
            <a:ext cx="2895600" cy="23083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6578" y="6172219"/>
            <a:ext cx="2133600" cy="276999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200">
                <a:solidFill>
                  <a:srgbClr val="008784"/>
                </a:solidFill>
                <a:latin typeface="+mj-lt"/>
              </a:defRPr>
            </a:lvl1pPr>
          </a:lstStyle>
          <a:p>
            <a:fld id="{162754C6-F632-4B9A-89AF-EB7B139B9B7B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t.org.z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331640" y="1916832"/>
            <a:ext cx="6840760" cy="1323439"/>
          </a:xfrm>
        </p:spPr>
        <p:txBody>
          <a:bodyPr/>
          <a:lstStyle/>
          <a:p>
            <a:r>
              <a:rPr lang="en-ZA" sz="4000" dirty="0" smtClean="0"/>
              <a:t>Initial Teacher Education </a:t>
            </a:r>
            <a:br>
              <a:rPr lang="en-ZA" sz="4000" dirty="0" smtClean="0"/>
            </a:br>
            <a:r>
              <a:rPr lang="en-ZA" sz="4000" dirty="0" smtClean="0"/>
              <a:t>Research Project</a:t>
            </a:r>
            <a:endParaRPr lang="en-ZA" sz="4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051720" y="3645024"/>
            <a:ext cx="6048672" cy="1027974"/>
          </a:xfrm>
        </p:spPr>
        <p:txBody>
          <a:bodyPr/>
          <a:lstStyle/>
          <a:p>
            <a:r>
              <a:rPr lang="en-US" sz="3200" dirty="0" smtClean="0"/>
              <a:t> Presentation to SACBC</a:t>
            </a:r>
          </a:p>
          <a:p>
            <a:r>
              <a:rPr lang="en-US" sz="2400" smtClean="0"/>
              <a:t>13 October </a:t>
            </a:r>
            <a:r>
              <a:rPr lang="en-US" sz="2400" dirty="0" smtClean="0"/>
              <a:t>2014</a:t>
            </a:r>
            <a:endParaRPr lang="en-ZA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771800" y="1844824"/>
            <a:ext cx="5681758" cy="646331"/>
          </a:xfrm>
        </p:spPr>
        <p:txBody>
          <a:bodyPr/>
          <a:lstStyle/>
          <a:p>
            <a:r>
              <a:rPr lang="en-US" sz="3600" dirty="0" smtClean="0"/>
              <a:t>     </a:t>
            </a:r>
            <a:endParaRPr lang="en-Z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Maths courses for </a:t>
            </a:r>
            <a:r>
              <a:rPr lang="en-ZA" dirty="0" smtClean="0"/>
              <a:t>non-maths </a:t>
            </a:r>
            <a:r>
              <a:rPr lang="en-ZA" dirty="0"/>
              <a:t>specialists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382741"/>
              </p:ext>
            </p:extLst>
          </p:nvPr>
        </p:nvGraphicFramePr>
        <p:xfrm>
          <a:off x="539551" y="1196747"/>
          <a:ext cx="7776864" cy="4681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9185"/>
                <a:gridCol w="1955893"/>
                <a:gridCol w="1955893"/>
                <a:gridCol w="1955893"/>
              </a:tblGrid>
              <a:tr h="768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Institution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Student numbers</a:t>
                      </a:r>
                      <a:endParaRPr lang="en-ZA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Maths</a:t>
                      </a:r>
                      <a:r>
                        <a:rPr lang="en-US" sz="2400" dirty="0">
                          <a:effectLst/>
                        </a:rPr>
                        <a:t> credits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% of total credits</a:t>
                      </a:r>
                      <a:endParaRPr lang="en-ZA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768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50-80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40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8%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768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120</a:t>
                      </a:r>
                      <a:endParaRPr lang="en-ZA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16</a:t>
                      </a:r>
                      <a:endParaRPr lang="en-ZA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3%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768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</a:t>
                      </a:r>
                      <a:endParaRPr lang="en-ZA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1600</a:t>
                      </a:r>
                      <a:endParaRPr lang="en-ZA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12</a:t>
                      </a:r>
                      <a:endParaRPr lang="en-ZA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2.5%</a:t>
                      </a:r>
                      <a:endParaRPr lang="en-ZA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768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750</a:t>
                      </a:r>
                      <a:endParaRPr lang="en-ZA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68 (ML)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13%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768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50-80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 (+30 opt)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4% (7% if opt)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6039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646331"/>
          </a:xfrm>
        </p:spPr>
        <p:txBody>
          <a:bodyPr/>
          <a:lstStyle/>
          <a:p>
            <a:r>
              <a:rPr lang="en-ZA" sz="3600" dirty="0" smtClean="0"/>
              <a:t>Questions about Maths 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196752"/>
            <a:ext cx="7786715" cy="5184576"/>
          </a:xfrm>
        </p:spPr>
        <p:txBody>
          <a:bodyPr/>
          <a:lstStyle/>
          <a:p>
            <a:r>
              <a:rPr lang="en-ZA" sz="3200" dirty="0" smtClean="0"/>
              <a:t>Shouldn’t ALL IP teachers be competent to teach Maths? </a:t>
            </a:r>
          </a:p>
          <a:p>
            <a:endParaRPr lang="en-ZA" sz="900" dirty="0" smtClean="0"/>
          </a:p>
          <a:p>
            <a:r>
              <a:rPr lang="en-ZA" sz="3200" dirty="0" smtClean="0"/>
              <a:t>Shouldn’t specialist Maths teachers spend more time on their specialisation? </a:t>
            </a:r>
          </a:p>
          <a:p>
            <a:endParaRPr lang="en-ZA" sz="900" dirty="0" smtClean="0"/>
          </a:p>
          <a:p>
            <a:r>
              <a:rPr lang="en-ZA" sz="3200" dirty="0" smtClean="0"/>
              <a:t>What should the content of these courses be?</a:t>
            </a:r>
          </a:p>
          <a:p>
            <a:endParaRPr lang="en-ZA" sz="900" dirty="0" smtClean="0"/>
          </a:p>
          <a:p>
            <a:r>
              <a:rPr lang="en-ZA" sz="3200" dirty="0" smtClean="0"/>
              <a:t>What kind of cognitive skills should the courses develop? </a:t>
            </a:r>
          </a:p>
          <a:p>
            <a:endParaRPr lang="en-ZA" sz="900" dirty="0" smtClean="0"/>
          </a:p>
          <a:p>
            <a:r>
              <a:rPr lang="en-ZA" sz="3200" dirty="0"/>
              <a:t>Entrance criteria?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5725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80" y="428604"/>
            <a:ext cx="8229600" cy="584775"/>
          </a:xfrm>
        </p:spPr>
        <p:txBody>
          <a:bodyPr/>
          <a:lstStyle/>
          <a:p>
            <a:pPr lvl="0"/>
            <a:r>
              <a:rPr lang="en-ZA" sz="3200" dirty="0" smtClean="0"/>
              <a:t>IP courses for </a:t>
            </a:r>
            <a:r>
              <a:rPr lang="en-ZA" sz="3200" dirty="0" err="1" smtClean="0"/>
              <a:t>BEd</a:t>
            </a:r>
            <a:r>
              <a:rPr lang="en-ZA" sz="3200" dirty="0" smtClean="0"/>
              <a:t> IP English Specialists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383564"/>
              </p:ext>
            </p:extLst>
          </p:nvPr>
        </p:nvGraphicFramePr>
        <p:xfrm>
          <a:off x="323528" y="1124745"/>
          <a:ext cx="8568951" cy="5507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8091"/>
                <a:gridCol w="1246205"/>
                <a:gridCol w="1368152"/>
                <a:gridCol w="1440160"/>
                <a:gridCol w="1152128"/>
                <a:gridCol w="1944215"/>
              </a:tblGrid>
              <a:tr h="320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B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695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Academic Literacy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 year course: New </a:t>
                      </a:r>
                      <a:r>
                        <a:rPr lang="en-US" sz="1800" dirty="0" err="1" smtClean="0">
                          <a:effectLst/>
                        </a:rPr>
                        <a:t>Lits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for Teachers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 Semesters: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Academic and Computer Literacy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 AL, but some attention to it in Level 2 </a:t>
                      </a:r>
                      <a:r>
                        <a:rPr lang="en-US" sz="1800" dirty="0" err="1" smtClean="0">
                          <a:effectLst/>
                        </a:rPr>
                        <a:t>Eng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modules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 semesters: Academic Literacy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 year long courses: Academic Literacy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194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Subject </a:t>
                      </a:r>
                      <a:r>
                        <a:rPr lang="en-US" sz="1800" dirty="0" smtClean="0">
                          <a:effectLst/>
                        </a:rPr>
                        <a:t>Knowledge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4 year courses: </a:t>
                      </a:r>
                      <a:r>
                        <a:rPr lang="en-US" sz="1800" dirty="0" err="1" smtClean="0">
                          <a:effectLst/>
                        </a:rPr>
                        <a:t>Eng</a:t>
                      </a:r>
                      <a:r>
                        <a:rPr lang="en-US" sz="1800" dirty="0" smtClean="0">
                          <a:effectLst/>
                        </a:rPr>
                        <a:t> Lang and Lit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6 semesters: </a:t>
                      </a:r>
                      <a:r>
                        <a:rPr lang="en-US" sz="1800" dirty="0" err="1" smtClean="0">
                          <a:effectLst/>
                        </a:rPr>
                        <a:t>Eng</a:t>
                      </a:r>
                      <a:r>
                        <a:rPr lang="en-US" sz="1800" dirty="0" smtClean="0">
                          <a:effectLst/>
                        </a:rPr>
                        <a:t> Lang and Lit 1 </a:t>
                      </a:r>
                      <a:r>
                        <a:rPr lang="en-US" sz="1800" dirty="0">
                          <a:effectLst/>
                        </a:rPr>
                        <a:t>- 3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5 semesters: </a:t>
                      </a:r>
                      <a:r>
                        <a:rPr lang="en-US" sz="1800" dirty="0" err="1" smtClean="0">
                          <a:effectLst/>
                        </a:rPr>
                        <a:t>Eng</a:t>
                      </a:r>
                      <a:r>
                        <a:rPr lang="en-US" sz="1800" dirty="0" smtClean="0">
                          <a:effectLst/>
                        </a:rPr>
                        <a:t> Lang and Lit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6 semesters: </a:t>
                      </a:r>
                      <a:r>
                        <a:rPr lang="en-US" sz="1800" dirty="0" err="1" smtClean="0">
                          <a:effectLst/>
                        </a:rPr>
                        <a:t>Eng</a:t>
                      </a:r>
                      <a:r>
                        <a:rPr lang="en-US" sz="1800" dirty="0" smtClean="0">
                          <a:effectLst/>
                        </a:rPr>
                        <a:t> Lang and Lit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r>
                        <a:rPr lang="en-US" sz="1800" baseline="300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year-long courses: </a:t>
                      </a:r>
                      <a:r>
                        <a:rPr lang="en-US" sz="1800" dirty="0" err="1" smtClean="0">
                          <a:effectLst/>
                        </a:rPr>
                        <a:t>Eng</a:t>
                      </a:r>
                      <a:r>
                        <a:rPr lang="en-US" sz="1800" dirty="0" smtClean="0">
                          <a:effectLst/>
                        </a:rPr>
                        <a:t> Lang </a:t>
                      </a:r>
                      <a:r>
                        <a:rPr lang="en-US" sz="1800" dirty="0">
                          <a:effectLst/>
                        </a:rPr>
                        <a:t>and </a:t>
                      </a:r>
                      <a:r>
                        <a:rPr lang="en-US" sz="1800" dirty="0" smtClean="0">
                          <a:effectLst/>
                        </a:rPr>
                        <a:t>Lit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229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School and Pedagogic Knowledge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 year courses: Language </a:t>
                      </a:r>
                      <a:r>
                        <a:rPr lang="en-US" sz="1800" dirty="0" smtClean="0">
                          <a:effectLst/>
                        </a:rPr>
                        <a:t>Method </a:t>
                      </a:r>
                      <a:r>
                        <a:rPr lang="en-US" sz="1800" dirty="0">
                          <a:effectLst/>
                        </a:rPr>
                        <a:t>1 and 2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 semesters: </a:t>
                      </a:r>
                      <a:r>
                        <a:rPr lang="en-US" sz="1800" dirty="0" err="1" smtClean="0">
                          <a:effectLst/>
                        </a:rPr>
                        <a:t>Eng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as Medium of Instruction.</a:t>
                      </a:r>
                      <a:endParaRPr lang="en-ZA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 semesters: </a:t>
                      </a:r>
                      <a:r>
                        <a:rPr lang="en-US" sz="1800" dirty="0" err="1" smtClean="0">
                          <a:effectLst/>
                        </a:rPr>
                        <a:t>Eng</a:t>
                      </a:r>
                      <a:r>
                        <a:rPr lang="en-US" sz="1800" dirty="0" smtClean="0">
                          <a:effectLst/>
                        </a:rPr>
                        <a:t> Method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 semesters: Language </a:t>
                      </a:r>
                      <a:r>
                        <a:rPr lang="en-US" sz="1800" dirty="0" smtClean="0">
                          <a:effectLst/>
                        </a:rPr>
                        <a:t>Method </a:t>
                      </a:r>
                      <a:r>
                        <a:rPr lang="en-US" sz="1800" dirty="0">
                          <a:effectLst/>
                        </a:rPr>
                        <a:t>(one semester HL and one semester FAL)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 semesters: English </a:t>
                      </a:r>
                      <a:r>
                        <a:rPr lang="en-US" sz="1800" dirty="0" smtClean="0">
                          <a:effectLst/>
                        </a:rPr>
                        <a:t>Method </a:t>
                      </a: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smtClean="0">
                          <a:effectLst/>
                        </a:rPr>
                        <a:t>FAL)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HL: 4 year- long courses: </a:t>
                      </a:r>
                      <a:r>
                        <a:rPr lang="en-US" sz="1800" dirty="0" err="1" smtClean="0">
                          <a:effectLst/>
                        </a:rPr>
                        <a:t>Eng</a:t>
                      </a:r>
                      <a:r>
                        <a:rPr lang="en-US" sz="1800" dirty="0" smtClean="0">
                          <a:effectLst/>
                        </a:rPr>
                        <a:t> Method</a:t>
                      </a:r>
                      <a:endParaRPr lang="en-ZA" sz="18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12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6853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English courses for non-specialists in English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605683"/>
              </p:ext>
            </p:extLst>
          </p:nvPr>
        </p:nvGraphicFramePr>
        <p:xfrm>
          <a:off x="323528" y="1052737"/>
          <a:ext cx="8568952" cy="5130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5165"/>
                <a:gridCol w="1213107"/>
                <a:gridCol w="1643210"/>
                <a:gridCol w="1389560"/>
                <a:gridCol w="1157967"/>
                <a:gridCol w="1929943"/>
              </a:tblGrid>
              <a:tr h="592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Knowledge 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B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 anchor="ctr"/>
                </a:tc>
              </a:tr>
              <a:tr h="18039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Academic Literacy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1 year course: New Literacies for Teachers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2 semesters: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Academic &amp; </a:t>
                      </a:r>
                      <a:r>
                        <a:rPr lang="en-ZA" sz="1800" dirty="0" smtClean="0">
                          <a:effectLst/>
                        </a:rPr>
                        <a:t>Comp Lit: 1 </a:t>
                      </a:r>
                      <a:r>
                        <a:rPr lang="en-ZA" sz="1800" dirty="0">
                          <a:effectLst/>
                        </a:rPr>
                        <a:t>for all students </a:t>
                      </a:r>
                      <a:r>
                        <a:rPr lang="en-ZA" sz="1800" dirty="0" smtClean="0">
                          <a:effectLst/>
                        </a:rPr>
                        <a:t>+ 1 </a:t>
                      </a:r>
                      <a:r>
                        <a:rPr lang="en-ZA" sz="1800" dirty="0">
                          <a:effectLst/>
                        </a:rPr>
                        <a:t>for </a:t>
                      </a:r>
                      <a:r>
                        <a:rPr lang="en-ZA" sz="1800" dirty="0" smtClean="0">
                          <a:effectLst/>
                        </a:rPr>
                        <a:t>weak readers 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</a:rPr>
                        <a:t>No Academic Literacy courses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2 semesters: Academic Literacy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2 year courses: Academic Literacy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 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/>
                </a:tc>
              </a:tr>
              <a:tr h="1419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Subject </a:t>
                      </a:r>
                      <a:r>
                        <a:rPr lang="en-US" sz="1800" dirty="0" smtClean="0">
                          <a:effectLst/>
                        </a:rPr>
                        <a:t>Knowledge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None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None 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 semesters: One for </a:t>
                      </a:r>
                      <a:r>
                        <a:rPr lang="en-US" sz="1800" dirty="0" err="1" smtClean="0">
                          <a:effectLst/>
                        </a:rPr>
                        <a:t>Eng</a:t>
                      </a:r>
                      <a:r>
                        <a:rPr lang="en-US" sz="1800" dirty="0" smtClean="0">
                          <a:effectLst/>
                        </a:rPr>
                        <a:t> Lang; </a:t>
                      </a:r>
                      <a:r>
                        <a:rPr lang="en-US" sz="1800" dirty="0">
                          <a:effectLst/>
                        </a:rPr>
                        <a:t>one for </a:t>
                      </a:r>
                      <a:r>
                        <a:rPr lang="en-US" sz="1800" dirty="0" err="1" smtClean="0">
                          <a:effectLst/>
                        </a:rPr>
                        <a:t>Eng</a:t>
                      </a:r>
                      <a:r>
                        <a:rPr lang="en-US" sz="1800" dirty="0" smtClean="0">
                          <a:effectLst/>
                        </a:rPr>
                        <a:t> Lit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None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HL 2 year courses: </a:t>
                      </a:r>
                      <a:r>
                        <a:rPr lang="en-ZA" sz="1800" dirty="0" err="1">
                          <a:effectLst/>
                        </a:rPr>
                        <a:t>Eng</a:t>
                      </a:r>
                      <a:r>
                        <a:rPr lang="en-ZA" sz="1800" dirty="0">
                          <a:effectLst/>
                        </a:rPr>
                        <a:t> Lang &amp; </a:t>
                      </a:r>
                      <a:r>
                        <a:rPr lang="en-ZA" sz="1800" dirty="0" smtClean="0">
                          <a:effectLst/>
                        </a:rPr>
                        <a:t>Lit</a:t>
                      </a:r>
                      <a:endParaRPr lang="en-ZA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FAL 2 year courses:  </a:t>
                      </a:r>
                      <a:r>
                        <a:rPr lang="en-ZA" sz="1800" dirty="0" err="1">
                          <a:effectLst/>
                        </a:rPr>
                        <a:t>Eng</a:t>
                      </a:r>
                      <a:r>
                        <a:rPr lang="en-ZA" sz="1800" dirty="0">
                          <a:effectLst/>
                        </a:rPr>
                        <a:t> Lang &amp; Lit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/>
                </a:tc>
              </a:tr>
              <a:tr h="1314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School and Pedagogic Knowledge</a:t>
                      </a:r>
                      <a:endParaRPr lang="en-ZA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 year course: Language </a:t>
                      </a:r>
                      <a:r>
                        <a:rPr lang="en-US" sz="1800" dirty="0" smtClean="0">
                          <a:effectLst/>
                        </a:rPr>
                        <a:t>Method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 semesters: English as </a:t>
                      </a:r>
                      <a:r>
                        <a:rPr lang="en-US" sz="1800" dirty="0" smtClean="0">
                          <a:effectLst/>
                        </a:rPr>
                        <a:t>LOLT </a:t>
                      </a: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smtClean="0">
                          <a:effectLst/>
                        </a:rPr>
                        <a:t>FAL)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 semesters: English </a:t>
                      </a:r>
                      <a:r>
                        <a:rPr lang="en-US" sz="1800" dirty="0" smtClean="0">
                          <a:effectLst/>
                        </a:rPr>
                        <a:t>Method </a:t>
                      </a:r>
                      <a:r>
                        <a:rPr lang="en-US" sz="1800" dirty="0">
                          <a:effectLst/>
                        </a:rPr>
                        <a:t>HL and FAL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None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HL 2 year courses: </a:t>
                      </a:r>
                      <a:r>
                        <a:rPr lang="en-ZA" sz="1800" dirty="0" err="1">
                          <a:effectLst/>
                        </a:rPr>
                        <a:t>Eng</a:t>
                      </a:r>
                      <a:r>
                        <a:rPr lang="en-ZA" sz="1800" dirty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Method</a:t>
                      </a:r>
                      <a:endParaRPr lang="en-ZA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FAL 2 year courses: </a:t>
                      </a:r>
                      <a:r>
                        <a:rPr lang="en-ZA" sz="1800" dirty="0" err="1">
                          <a:effectLst/>
                        </a:rPr>
                        <a:t>Eng</a:t>
                      </a:r>
                      <a:r>
                        <a:rPr lang="en-ZA" sz="1800" dirty="0">
                          <a:effectLst/>
                        </a:rPr>
                        <a:t> Method</a:t>
                      </a:r>
                      <a:endParaRPr lang="en-ZA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9072" marR="29072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6661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Total credits allocated for English courses (%)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175960"/>
              </p:ext>
            </p:extLst>
          </p:nvPr>
        </p:nvGraphicFramePr>
        <p:xfrm>
          <a:off x="642938" y="1340769"/>
          <a:ext cx="8033519" cy="3710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2424"/>
                <a:gridCol w="1078065"/>
                <a:gridCol w="1300581"/>
                <a:gridCol w="1152128"/>
                <a:gridCol w="1152128"/>
                <a:gridCol w="1728193"/>
              </a:tblGrid>
              <a:tr h="807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 smtClean="0">
                          <a:effectLst/>
                          <a:latin typeface="+mn-lt"/>
                          <a:ea typeface="Calibri"/>
                          <a:cs typeface="Calibri"/>
                        </a:rPr>
                        <a:t>Elective</a:t>
                      </a:r>
                      <a:endParaRPr lang="en-ZA" sz="24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9331" marR="59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</a:rPr>
                        <a:t>A</a:t>
                      </a:r>
                      <a:endParaRPr lang="en-ZA" sz="24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9331" marR="59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ZA" sz="24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9331" marR="59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</a:rPr>
                        <a:t>C</a:t>
                      </a:r>
                      <a:endParaRPr lang="en-ZA" sz="24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9331" marR="59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</a:rPr>
                        <a:t>D</a:t>
                      </a:r>
                      <a:endParaRPr lang="en-ZA" sz="24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9331" marR="593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</a:rPr>
                        <a:t>E</a:t>
                      </a:r>
                      <a:endParaRPr lang="en-ZA" sz="24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9331" marR="59331" marT="0" marB="0" anchor="ctr"/>
                </a:tc>
              </a:tr>
              <a:tr h="9922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  <a:latin typeface="+mn-lt"/>
                        </a:rPr>
                        <a:t>IP English Specialists</a:t>
                      </a:r>
                      <a:endParaRPr lang="en-ZA" sz="24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9331" marR="59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  <a:latin typeface="+mn-lt"/>
                        </a:rPr>
                        <a:t>120 (25%)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  <a:latin typeface="+mn-lt"/>
                        </a:rPr>
                        <a:t> </a:t>
                      </a:r>
                      <a:endParaRPr lang="en-ZA" sz="24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9331" marR="59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  <a:latin typeface="+mn-lt"/>
                        </a:rPr>
                        <a:t>162 (34%)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  <a:latin typeface="+mn-lt"/>
                        </a:rPr>
                        <a:t> </a:t>
                      </a:r>
                      <a:endParaRPr lang="en-ZA" sz="24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9331" marR="59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  <a:latin typeface="+mn-lt"/>
                        </a:rPr>
                        <a:t>72 (15%)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  <a:latin typeface="+mn-lt"/>
                        </a:rPr>
                        <a:t> </a:t>
                      </a:r>
                      <a:endParaRPr lang="en-ZA" sz="24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9331" marR="59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  <a:latin typeface="+mn-lt"/>
                        </a:rPr>
                        <a:t>120 (25%)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  <a:latin typeface="+mn-lt"/>
                        </a:rPr>
                        <a:t> </a:t>
                      </a:r>
                      <a:endParaRPr lang="en-ZA" sz="24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9331" marR="59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HL: 72 (15%)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AL: 5 (1%)</a:t>
                      </a:r>
                    </a:p>
                  </a:txBody>
                  <a:tcPr marL="59055" marR="59055" marT="9525" marB="0"/>
                </a:tc>
              </a:tr>
              <a:tr h="16403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  <a:latin typeface="+mn-lt"/>
                        </a:rPr>
                        <a:t>IP </a:t>
                      </a:r>
                      <a:r>
                        <a:rPr lang="en-ZA" sz="2400" dirty="0" smtClean="0">
                          <a:effectLst/>
                          <a:latin typeface="+mn-lt"/>
                        </a:rPr>
                        <a:t>English </a:t>
                      </a:r>
                      <a:r>
                        <a:rPr lang="en-ZA" sz="2400" dirty="0">
                          <a:effectLst/>
                          <a:latin typeface="+mn-lt"/>
                        </a:rPr>
                        <a:t>Generalists</a:t>
                      </a:r>
                      <a:endParaRPr lang="en-ZA" sz="24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9331" marR="59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  <a:latin typeface="+mn-lt"/>
                        </a:rPr>
                        <a:t>30 (</a:t>
                      </a:r>
                      <a:r>
                        <a:rPr lang="en-ZA" sz="2400" dirty="0" smtClean="0">
                          <a:effectLst/>
                          <a:latin typeface="+mn-lt"/>
                        </a:rPr>
                        <a:t>6%)</a:t>
                      </a:r>
                      <a:endParaRPr lang="en-ZA" sz="24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9331" marR="59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  <a:latin typeface="+mn-lt"/>
                        </a:rPr>
                        <a:t>28 </a:t>
                      </a:r>
                      <a:r>
                        <a:rPr lang="en-ZA" sz="2400" dirty="0" smtClean="0">
                          <a:effectLst/>
                          <a:latin typeface="+mn-lt"/>
                        </a:rPr>
                        <a:t>(6%)</a:t>
                      </a:r>
                      <a:endParaRPr lang="en-ZA" sz="24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9331" marR="59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  <a:latin typeface="+mn-lt"/>
                        </a:rPr>
                        <a:t>36 </a:t>
                      </a:r>
                      <a:r>
                        <a:rPr lang="en-ZA" sz="2400" dirty="0" smtClean="0">
                          <a:effectLst/>
                          <a:latin typeface="+mn-lt"/>
                        </a:rPr>
                        <a:t>(7.5</a:t>
                      </a:r>
                      <a:r>
                        <a:rPr lang="en-ZA" sz="2400" dirty="0">
                          <a:effectLst/>
                          <a:latin typeface="+mn-lt"/>
                        </a:rPr>
                        <a:t>%)</a:t>
                      </a:r>
                      <a:endParaRPr lang="en-ZA" sz="24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9331" marR="59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  <a:latin typeface="+mn-lt"/>
                        </a:rPr>
                        <a:t>24 (5%)</a:t>
                      </a:r>
                      <a:endParaRPr lang="en-ZA" sz="24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9331" marR="59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HL: 28 (6%)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FAL: 29 (6%)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AL: 5 (1%)</a:t>
                      </a:r>
                    </a:p>
                  </a:txBody>
                  <a:tcPr marL="59055" marR="59055" marT="9525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14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847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English proficiency for all NQTs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68760"/>
            <a:ext cx="7786715" cy="4824536"/>
          </a:xfrm>
        </p:spPr>
        <p:txBody>
          <a:bodyPr/>
          <a:lstStyle/>
          <a:p>
            <a:r>
              <a:rPr lang="en-ZA" sz="2400" dirty="0" smtClean="0"/>
              <a:t>Shouldn’t </a:t>
            </a:r>
            <a:r>
              <a:rPr lang="en-ZA" sz="2400" dirty="0"/>
              <a:t>all students should be required to take some English </a:t>
            </a:r>
            <a:r>
              <a:rPr lang="en-ZA" sz="2400" dirty="0" smtClean="0"/>
              <a:t>courses?</a:t>
            </a:r>
          </a:p>
          <a:p>
            <a:pPr lvl="1">
              <a:buFont typeface="Arial" pitchFamily="34" charset="0"/>
              <a:buChar char="•"/>
            </a:pPr>
            <a:r>
              <a:rPr lang="en-ZA" sz="2400" dirty="0" smtClean="0"/>
              <a:t>in </a:t>
            </a:r>
            <a:r>
              <a:rPr lang="en-ZA" sz="2400" dirty="0"/>
              <a:t>support of their on-going development as literate teachers </a:t>
            </a:r>
            <a:endParaRPr lang="en-ZA" sz="2400" dirty="0" smtClean="0"/>
          </a:p>
          <a:p>
            <a:pPr lvl="1">
              <a:buFont typeface="Arial" pitchFamily="34" charset="0"/>
              <a:buChar char="•"/>
            </a:pPr>
            <a:r>
              <a:rPr lang="en-ZA" sz="2400" dirty="0" smtClean="0"/>
              <a:t>in </a:t>
            </a:r>
            <a:r>
              <a:rPr lang="en-ZA" sz="2400" dirty="0"/>
              <a:t>order to assist learners in using English to learn the subjects that they teach</a:t>
            </a:r>
            <a:r>
              <a:rPr lang="en-ZA" sz="3000" dirty="0"/>
              <a:t> </a:t>
            </a:r>
            <a:endParaRPr lang="en-ZA" sz="3000" dirty="0" smtClean="0"/>
          </a:p>
          <a:p>
            <a:r>
              <a:rPr lang="en-ZA" sz="2400" dirty="0" smtClean="0"/>
              <a:t>MRTEQ: </a:t>
            </a:r>
          </a:p>
          <a:p>
            <a:r>
              <a:rPr lang="en-ZA" sz="2400" dirty="0"/>
              <a:t> </a:t>
            </a:r>
            <a:r>
              <a:rPr lang="en-ZA" sz="2400" dirty="0" smtClean="0"/>
              <a:t>    </a:t>
            </a:r>
            <a:r>
              <a:rPr lang="en-ZA" sz="2400" i="1" dirty="0" smtClean="0"/>
              <a:t>[</a:t>
            </a:r>
            <a:r>
              <a:rPr lang="en-ZA" sz="2400" i="1" dirty="0"/>
              <a:t>A]</a:t>
            </a:r>
            <a:r>
              <a:rPr lang="en-ZA" sz="2400" i="1" dirty="0" err="1"/>
              <a:t>ll</a:t>
            </a:r>
            <a:r>
              <a:rPr lang="en-ZA" sz="2400" i="1" dirty="0"/>
              <a:t> IP teachers must specialise to teach languages (comprising First Additional Language teaching in one of the official languages and First Additional English Language teaching</a:t>
            </a:r>
            <a:r>
              <a:rPr lang="en-ZA" sz="2400" i="1" dirty="0" smtClean="0"/>
              <a:t>)</a:t>
            </a:r>
          </a:p>
          <a:p>
            <a:pPr algn="r"/>
            <a:r>
              <a:rPr lang="en-ZA" dirty="0" smtClean="0"/>
              <a:t>Government </a:t>
            </a:r>
            <a:r>
              <a:rPr lang="en-ZA" dirty="0"/>
              <a:t>Gazette, No. 34467, 2011, </a:t>
            </a:r>
            <a:r>
              <a:rPr lang="en-ZA" dirty="0" smtClean="0"/>
              <a:t>p.21    </a:t>
            </a:r>
            <a:endParaRPr lang="en-ZA" dirty="0"/>
          </a:p>
          <a:p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4853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553998"/>
          </a:xfrm>
        </p:spPr>
        <p:txBody>
          <a:bodyPr/>
          <a:lstStyle/>
          <a:p>
            <a:r>
              <a:rPr lang="en-ZA" dirty="0" smtClean="0"/>
              <a:t>Literature for Children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556792"/>
            <a:ext cx="7786715" cy="4032448"/>
          </a:xfrm>
        </p:spPr>
        <p:txBody>
          <a:bodyPr/>
          <a:lstStyle/>
          <a:p>
            <a:r>
              <a:rPr lang="en-ZA" sz="2800" dirty="0" smtClean="0"/>
              <a:t>According </a:t>
            </a:r>
            <a:r>
              <a:rPr lang="en-ZA" sz="2800" dirty="0"/>
              <a:t>to Banks, Leach and Moon ‘school knowledge’ for English includes ‘the school canon of literature including children’s literature’.  </a:t>
            </a:r>
            <a:endParaRPr lang="en-ZA" sz="2800" dirty="0" smtClean="0"/>
          </a:p>
          <a:p>
            <a:r>
              <a:rPr lang="en-ZA" sz="2800" dirty="0" smtClean="0"/>
              <a:t>Given </a:t>
            </a:r>
            <a:r>
              <a:rPr lang="en-ZA" sz="2800" dirty="0"/>
              <a:t>that IP English specialists will be teaching learners in grade 4-6 who are expected to engage with a range of literary </a:t>
            </a:r>
            <a:r>
              <a:rPr lang="en-ZA" sz="2800" dirty="0" smtClean="0"/>
              <a:t>genres</a:t>
            </a:r>
          </a:p>
          <a:p>
            <a:r>
              <a:rPr lang="en-ZA" sz="2800" dirty="0"/>
              <a:t>L</a:t>
            </a:r>
            <a:r>
              <a:rPr lang="en-ZA" sz="2800" dirty="0" smtClean="0"/>
              <a:t>imited </a:t>
            </a:r>
            <a:r>
              <a:rPr lang="en-ZA" sz="2800" dirty="0"/>
              <a:t>attention </a:t>
            </a:r>
            <a:r>
              <a:rPr lang="en-ZA" sz="2800" dirty="0" smtClean="0"/>
              <a:t>to </a:t>
            </a:r>
            <a:r>
              <a:rPr lang="en-ZA" sz="2800" dirty="0"/>
              <a:t>literature for children and adolescents at the five institutions can be questioned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2868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Reading Pedagogy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380158"/>
            <a:ext cx="7786715" cy="4425106"/>
          </a:xfrm>
        </p:spPr>
        <p:txBody>
          <a:bodyPr/>
          <a:lstStyle/>
          <a:p>
            <a:r>
              <a:rPr lang="en-ZA" sz="2800" dirty="0"/>
              <a:t>In </a:t>
            </a:r>
            <a:r>
              <a:rPr lang="en-ZA" sz="2800" dirty="0" smtClean="0"/>
              <a:t>G4 </a:t>
            </a:r>
            <a:r>
              <a:rPr lang="en-ZA" sz="2800" dirty="0"/>
              <a:t>learners should be in transition from ‘learning to read’ to ‘reading to learn’.  </a:t>
            </a:r>
            <a:endParaRPr lang="en-ZA" sz="2800" dirty="0" smtClean="0"/>
          </a:p>
          <a:p>
            <a:r>
              <a:rPr lang="en-ZA" sz="2800" dirty="0" smtClean="0"/>
              <a:t>However</a:t>
            </a:r>
            <a:r>
              <a:rPr lang="en-ZA" sz="2800" dirty="0"/>
              <a:t>, results of </a:t>
            </a:r>
            <a:r>
              <a:rPr lang="en-ZA" sz="2800" dirty="0" smtClean="0"/>
              <a:t>PIRLS, SACMEQ, ANA, NEEDU </a:t>
            </a:r>
            <a:r>
              <a:rPr lang="en-ZA" sz="2800" dirty="0"/>
              <a:t>indicate that </a:t>
            </a:r>
            <a:r>
              <a:rPr lang="en-ZA" sz="2800" dirty="0" smtClean="0"/>
              <a:t>few learners </a:t>
            </a:r>
            <a:r>
              <a:rPr lang="en-ZA" sz="2800" dirty="0"/>
              <a:t>have learned how to read accurately and fluently by the end of </a:t>
            </a:r>
            <a:r>
              <a:rPr lang="en-ZA" sz="2800" dirty="0" smtClean="0"/>
              <a:t>G3 </a:t>
            </a:r>
          </a:p>
          <a:p>
            <a:r>
              <a:rPr lang="en-ZA" sz="2800" dirty="0" smtClean="0"/>
              <a:t>This </a:t>
            </a:r>
            <a:r>
              <a:rPr lang="en-ZA" sz="2800" dirty="0"/>
              <a:t>suggests that inclusion of content on teaching beginner readers how to read, in terms of both decoding and interpreting texts could be useful in a B Ed curriculum for all IP teachers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2020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553998"/>
          </a:xfrm>
        </p:spPr>
        <p:txBody>
          <a:bodyPr/>
          <a:lstStyle/>
          <a:p>
            <a:r>
              <a:rPr lang="en-ZA" dirty="0" smtClean="0"/>
              <a:t>Writing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412776"/>
            <a:ext cx="7786715" cy="4608512"/>
          </a:xfrm>
        </p:spPr>
        <p:txBody>
          <a:bodyPr/>
          <a:lstStyle/>
          <a:p>
            <a:r>
              <a:rPr lang="en-ZA" sz="2800" dirty="0" smtClean="0"/>
              <a:t>The curriculum </a:t>
            </a:r>
            <a:r>
              <a:rPr lang="en-ZA" sz="2800" dirty="0"/>
              <a:t>expects teachers to guide learners’ development as writers of texts in a range of </a:t>
            </a:r>
            <a:r>
              <a:rPr lang="en-ZA" sz="2800" dirty="0" smtClean="0"/>
              <a:t>genres</a:t>
            </a:r>
          </a:p>
          <a:p>
            <a:r>
              <a:rPr lang="en-ZA" sz="2800" dirty="0" smtClean="0"/>
              <a:t>Only </a:t>
            </a:r>
            <a:r>
              <a:rPr lang="en-ZA" sz="2800" dirty="0"/>
              <a:t>two of the five </a:t>
            </a:r>
            <a:r>
              <a:rPr lang="en-ZA" sz="2800" dirty="0" smtClean="0"/>
              <a:t>HEIs </a:t>
            </a:r>
            <a:r>
              <a:rPr lang="en-ZA" sz="2800" dirty="0"/>
              <a:t>offer input on different approaches to teaching </a:t>
            </a:r>
            <a:r>
              <a:rPr lang="en-ZA" sz="2800" dirty="0" smtClean="0"/>
              <a:t>writing </a:t>
            </a:r>
          </a:p>
          <a:p>
            <a:r>
              <a:rPr lang="en-ZA" sz="2800" dirty="0" smtClean="0"/>
              <a:t>Research in schools: learners </a:t>
            </a:r>
            <a:r>
              <a:rPr lang="en-ZA" sz="2800" dirty="0"/>
              <a:t>do very little </a:t>
            </a:r>
            <a:r>
              <a:rPr lang="en-ZA" sz="2800" dirty="0" smtClean="0"/>
              <a:t>writing  </a:t>
            </a:r>
          </a:p>
          <a:p>
            <a:r>
              <a:rPr lang="en-ZA" sz="2800" dirty="0" smtClean="0"/>
              <a:t>Several </a:t>
            </a:r>
            <a:r>
              <a:rPr lang="en-ZA" sz="2800" dirty="0"/>
              <a:t>possible reasons for this, </a:t>
            </a:r>
            <a:r>
              <a:rPr lang="en-ZA" sz="2800" dirty="0" smtClean="0"/>
              <a:t>but teacher under-preparedness </a:t>
            </a:r>
            <a:r>
              <a:rPr lang="en-ZA" sz="2800" dirty="0"/>
              <a:t>for teaching writing is likely to be </a:t>
            </a:r>
            <a:r>
              <a:rPr lang="en-ZA" sz="2800" dirty="0" smtClean="0"/>
              <a:t>one</a:t>
            </a:r>
            <a:endParaRPr lang="en-Z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18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0077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07886"/>
          </a:xfrm>
        </p:spPr>
        <p:txBody>
          <a:bodyPr/>
          <a:lstStyle/>
          <a:p>
            <a:pPr algn="ctr"/>
            <a:r>
              <a:rPr lang="en-ZA" sz="4000" dirty="0" smtClean="0"/>
              <a:t>Findings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786715" cy="4536504"/>
          </a:xfrm>
        </p:spPr>
        <p:txBody>
          <a:bodyPr/>
          <a:lstStyle/>
          <a:p>
            <a:r>
              <a:rPr lang="en-GB" sz="2800" dirty="0" smtClean="0"/>
              <a:t>A </a:t>
            </a:r>
            <a:r>
              <a:rPr lang="en-GB" sz="2800" dirty="0"/>
              <a:t>very wide variation in all dimensions of the curricula </a:t>
            </a:r>
            <a:r>
              <a:rPr lang="en-GB" sz="2800" dirty="0" smtClean="0"/>
              <a:t>examined </a:t>
            </a:r>
          </a:p>
          <a:p>
            <a:endParaRPr lang="en-GB" sz="1200" dirty="0" smtClean="0"/>
          </a:p>
          <a:p>
            <a:r>
              <a:rPr lang="en-GB" sz="2800" dirty="0" smtClean="0"/>
              <a:t>There </a:t>
            </a:r>
            <a:r>
              <a:rPr lang="en-GB" sz="2800" dirty="0"/>
              <a:t>are some excellent </a:t>
            </a:r>
            <a:r>
              <a:rPr lang="en-GB" sz="2800" dirty="0" smtClean="0"/>
              <a:t>practices on each of the HEIs studied</a:t>
            </a:r>
          </a:p>
          <a:p>
            <a:endParaRPr lang="en-GB" sz="1200" dirty="0" smtClean="0"/>
          </a:p>
          <a:p>
            <a:r>
              <a:rPr lang="en-GB" sz="2800" dirty="0" smtClean="0"/>
              <a:t>But </a:t>
            </a:r>
            <a:r>
              <a:rPr lang="en-GB" sz="2800" dirty="0"/>
              <a:t>it </a:t>
            </a:r>
            <a:r>
              <a:rPr lang="en-GB" sz="2800" dirty="0" smtClean="0"/>
              <a:t>can be argued that </a:t>
            </a:r>
            <a:r>
              <a:rPr lang="en-GB" sz="2800" dirty="0"/>
              <a:t>none of the five institutions studied is rising fully to the challenge, particularly </a:t>
            </a:r>
            <a:r>
              <a:rPr lang="en-GB" sz="2800" dirty="0" err="1" smtClean="0"/>
              <a:t>wrt</a:t>
            </a:r>
            <a:r>
              <a:rPr lang="en-GB" sz="2800" dirty="0" smtClean="0"/>
              <a:t> student </a:t>
            </a:r>
            <a:r>
              <a:rPr lang="en-GB" sz="2800" dirty="0"/>
              <a:t>teachers not specialising in maths or English. </a:t>
            </a:r>
            <a:endParaRPr lang="en-ZA" sz="2800" dirty="0"/>
          </a:p>
          <a:p>
            <a:endParaRPr lang="en-ZA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19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5186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Conditions in schools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124744"/>
            <a:ext cx="7786715" cy="504056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GB" sz="2400" b="1" dirty="0"/>
              <a:t>Low levels of English proficiency </a:t>
            </a:r>
            <a:r>
              <a:rPr lang="en-GB" sz="2400" dirty="0"/>
              <a:t>among both teachers and </a:t>
            </a:r>
            <a:r>
              <a:rPr lang="en-GB" sz="2400" dirty="0" smtClean="0"/>
              <a:t>learners </a:t>
            </a:r>
            <a:r>
              <a:rPr lang="en-GB" sz="2400" dirty="0"/>
              <a:t>→ </a:t>
            </a:r>
            <a:r>
              <a:rPr lang="en-GB" sz="2400" dirty="0" smtClean="0"/>
              <a:t>fundamental </a:t>
            </a:r>
            <a:r>
              <a:rPr lang="en-GB" sz="2400" dirty="0"/>
              <a:t>limit on academic progress, since English is the </a:t>
            </a:r>
            <a:r>
              <a:rPr lang="en-GB" sz="2400" dirty="0" smtClean="0"/>
              <a:t>LOLT </a:t>
            </a:r>
            <a:r>
              <a:rPr lang="en-GB" sz="2400" dirty="0"/>
              <a:t>in </a:t>
            </a:r>
            <a:r>
              <a:rPr lang="en-GB" sz="2400" dirty="0" smtClean="0"/>
              <a:t>90</a:t>
            </a:r>
            <a:r>
              <a:rPr lang="en-GB" sz="2400" dirty="0"/>
              <a:t>% of schools. </a:t>
            </a:r>
            <a:endParaRPr lang="en-ZA" sz="2400" dirty="0"/>
          </a:p>
          <a:p>
            <a:pPr marL="457200" lvl="0" indent="-457200">
              <a:buFont typeface="+mj-lt"/>
              <a:buAutoNum type="arabicPeriod"/>
            </a:pPr>
            <a:r>
              <a:rPr lang="en-GB" sz="2400" b="1" dirty="0"/>
              <a:t>Lack of adequate reading </a:t>
            </a:r>
            <a:r>
              <a:rPr lang="en-GB" sz="2400" b="1" dirty="0" smtClean="0"/>
              <a:t>pedagogies</a:t>
            </a:r>
            <a:r>
              <a:rPr lang="en-GB" sz="2400" b="1" dirty="0"/>
              <a:t> </a:t>
            </a:r>
            <a:r>
              <a:rPr lang="en-GB" sz="2400" dirty="0" smtClean="0"/>
              <a:t>→ </a:t>
            </a:r>
            <a:r>
              <a:rPr lang="en-GB" sz="2400" dirty="0"/>
              <a:t>large numbers of learners reaching Grade 5 essentially illiterate. </a:t>
            </a:r>
            <a:endParaRPr lang="en-ZA" sz="2400" dirty="0"/>
          </a:p>
          <a:p>
            <a:pPr marL="457200" lvl="0" indent="-457200">
              <a:buFont typeface="+mj-lt"/>
              <a:buAutoNum type="arabicPeriod"/>
            </a:pPr>
            <a:r>
              <a:rPr lang="en-GB" sz="2400" b="1" dirty="0"/>
              <a:t>Lack of  adequate pedagogies for basic </a:t>
            </a:r>
            <a:r>
              <a:rPr lang="en-GB" sz="2400" b="1" dirty="0" smtClean="0"/>
              <a:t>numeracy </a:t>
            </a:r>
            <a:r>
              <a:rPr lang="en-GB" sz="2400" dirty="0" smtClean="0"/>
              <a:t>→ in </a:t>
            </a:r>
            <a:r>
              <a:rPr lang="en-GB" sz="2400" dirty="0"/>
              <a:t>Grade 7 </a:t>
            </a:r>
            <a:r>
              <a:rPr lang="en-GB" sz="2400" dirty="0" smtClean="0"/>
              <a:t>learners continue to use </a:t>
            </a:r>
            <a:r>
              <a:rPr lang="en-GB" sz="2400" dirty="0"/>
              <a:t>‘stick counting’ methods to perform </a:t>
            </a:r>
            <a:r>
              <a:rPr lang="en-GB" sz="2400" dirty="0" smtClean="0"/>
              <a:t>arithmetic </a:t>
            </a:r>
            <a:r>
              <a:rPr lang="en-GB" sz="2400" dirty="0"/>
              <a:t>operations. </a:t>
            </a:r>
            <a:endParaRPr lang="en-ZA" sz="2400" dirty="0"/>
          </a:p>
          <a:p>
            <a:pPr marL="457200" lvl="0" indent="-457200">
              <a:buFont typeface="+mj-lt"/>
              <a:buAutoNum type="arabicPeriod"/>
            </a:pPr>
            <a:r>
              <a:rPr lang="en-GB" sz="2400" b="1" dirty="0"/>
              <a:t>Low levels of subject knowledge among teachers</a:t>
            </a:r>
            <a:r>
              <a:rPr lang="en-GB" sz="2400" dirty="0"/>
              <a:t>. </a:t>
            </a:r>
            <a:endParaRPr lang="en-ZA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b="1" dirty="0" smtClean="0"/>
              <a:t>Schools tend not </a:t>
            </a:r>
            <a:r>
              <a:rPr lang="en-GB" sz="2400" b="1" dirty="0"/>
              <a:t>to recruit and deploy primary school teachers according to subject </a:t>
            </a:r>
            <a:r>
              <a:rPr lang="en-GB" sz="2400" b="1" dirty="0" smtClean="0"/>
              <a:t>specialisation </a:t>
            </a:r>
            <a:r>
              <a:rPr lang="en-GB" sz="2400" dirty="0"/>
              <a:t>→</a:t>
            </a:r>
            <a:r>
              <a:rPr lang="en-GB" sz="2400" dirty="0" smtClean="0"/>
              <a:t> most </a:t>
            </a:r>
            <a:r>
              <a:rPr lang="en-GB" sz="2400" dirty="0"/>
              <a:t>primary school teachers will be required to teach maths and English. </a:t>
            </a:r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5692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646331"/>
          </a:xfrm>
        </p:spPr>
        <p:txBody>
          <a:bodyPr/>
          <a:lstStyle/>
          <a:p>
            <a:r>
              <a:rPr lang="en-ZA" sz="3600" dirty="0" smtClean="0"/>
              <a:t>What next? 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196752"/>
            <a:ext cx="7786715" cy="4968552"/>
          </a:xfrm>
        </p:spPr>
        <p:txBody>
          <a:bodyPr/>
          <a:lstStyle/>
          <a:p>
            <a:r>
              <a:rPr lang="en-GB" sz="2800" dirty="0" smtClean="0"/>
              <a:t>A serious </a:t>
            </a:r>
            <a:r>
              <a:rPr lang="en-GB" sz="2800" dirty="0"/>
              <a:t>discussion among teacher educators in all </a:t>
            </a:r>
            <a:r>
              <a:rPr lang="en-GB" sz="2800" dirty="0" smtClean="0"/>
              <a:t>sub-disciplines</a:t>
            </a:r>
            <a:r>
              <a:rPr lang="en-GB" sz="2800" dirty="0"/>
              <a:t>, but particularly in English and </a:t>
            </a:r>
            <a:r>
              <a:rPr lang="en-GB" sz="2800" dirty="0" smtClean="0"/>
              <a:t>mathematics: </a:t>
            </a:r>
            <a:r>
              <a:rPr lang="en-GB" sz="2800" dirty="0" err="1" smtClean="0"/>
              <a:t>covergence</a:t>
            </a:r>
            <a:r>
              <a:rPr lang="en-GB" sz="2800" dirty="0" smtClean="0"/>
              <a:t> ≠ consensus</a:t>
            </a:r>
            <a:endParaRPr lang="en-GB" sz="2800" dirty="0"/>
          </a:p>
          <a:p>
            <a:endParaRPr lang="en-GB" sz="10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Course design: coherence and directed to school needs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the proficiencies – subject </a:t>
            </a:r>
            <a:r>
              <a:rPr lang="en-GB" sz="2800" dirty="0"/>
              <a:t>knowledge and </a:t>
            </a:r>
            <a:r>
              <a:rPr lang="en-GB" sz="2800" dirty="0" smtClean="0"/>
              <a:t>pedagogy – required </a:t>
            </a:r>
            <a:r>
              <a:rPr lang="en-GB" sz="2800" dirty="0"/>
              <a:t>by </a:t>
            </a:r>
            <a:r>
              <a:rPr lang="en-GB" sz="2800" dirty="0" smtClean="0"/>
              <a:t>teachers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the </a:t>
            </a:r>
            <a:r>
              <a:rPr lang="en-GB" sz="2800" dirty="0"/>
              <a:t>curricula </a:t>
            </a:r>
            <a:r>
              <a:rPr lang="en-GB" sz="2800" dirty="0" smtClean="0"/>
              <a:t>to </a:t>
            </a:r>
            <a:r>
              <a:rPr lang="en-GB" sz="2800" dirty="0"/>
              <a:t>achieve these </a:t>
            </a:r>
            <a:r>
              <a:rPr lang="en-GB" sz="2800" dirty="0" smtClean="0"/>
              <a:t>standards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how these proficiencies  </a:t>
            </a:r>
            <a:r>
              <a:rPr lang="en-GB" sz="2800" dirty="0"/>
              <a:t>should be </a:t>
            </a:r>
            <a:r>
              <a:rPr lang="en-GB" sz="2800" dirty="0" smtClean="0"/>
              <a:t>assessed</a:t>
            </a:r>
          </a:p>
          <a:p>
            <a:pPr marL="0" indent="0"/>
            <a:endParaRPr lang="en-Z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20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92354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646331"/>
          </a:xfrm>
        </p:spPr>
        <p:txBody>
          <a:bodyPr/>
          <a:lstStyle/>
          <a:p>
            <a:r>
              <a:rPr lang="en-ZA" sz="3600" dirty="0" smtClean="0"/>
              <a:t>The importance of ITE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8840"/>
            <a:ext cx="7786715" cy="3849042"/>
          </a:xfrm>
        </p:spPr>
        <p:txBody>
          <a:bodyPr/>
          <a:lstStyle/>
          <a:p>
            <a:r>
              <a:rPr lang="en-GB" sz="2800" dirty="0"/>
              <a:t>Evidence has accumulated over the last two decades to suggest that in-service interventions have had limited </a:t>
            </a:r>
            <a:r>
              <a:rPr lang="en-GB" sz="2800" dirty="0" smtClean="0"/>
              <a:t>impact on these problems </a:t>
            </a:r>
          </a:p>
          <a:p>
            <a:endParaRPr lang="en-GB" sz="1200" dirty="0" smtClean="0"/>
          </a:p>
          <a:p>
            <a:r>
              <a:rPr lang="en-GB" sz="2800" dirty="0" smtClean="0"/>
              <a:t>This </a:t>
            </a:r>
            <a:r>
              <a:rPr lang="en-GB" sz="2800" dirty="0"/>
              <a:t>understanding, in turn, has led to a growing realisation that the greatest opportunity for improving the quality of schooling lies with ITE programmes.</a:t>
            </a:r>
            <a:endParaRPr lang="en-Z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79675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8229600" cy="707886"/>
          </a:xfrm>
        </p:spPr>
        <p:txBody>
          <a:bodyPr/>
          <a:lstStyle/>
          <a:p>
            <a:r>
              <a:rPr lang="en-ZA" sz="4000" dirty="0" smtClean="0">
                <a:solidFill>
                  <a:schemeClr val="accent5">
                    <a:lumMod val="75000"/>
                  </a:schemeClr>
                </a:solidFill>
              </a:rPr>
              <a:t>Purposes</a:t>
            </a:r>
            <a:r>
              <a:rPr lang="en-ZA" sz="3600" dirty="0" smtClean="0">
                <a:solidFill>
                  <a:schemeClr val="accent5">
                    <a:lumMod val="75000"/>
                  </a:schemeClr>
                </a:solidFill>
              </a:rPr>
              <a:t>  of ITERP</a:t>
            </a:r>
            <a:endParaRPr lang="en-ZA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132856"/>
            <a:ext cx="7786715" cy="3960440"/>
          </a:xfrm>
        </p:spPr>
        <p:txBody>
          <a:bodyPr/>
          <a:lstStyle/>
          <a:p>
            <a:r>
              <a:rPr lang="en-ZA" sz="3000" b="1" dirty="0" smtClean="0"/>
              <a:t>Generate Information</a:t>
            </a:r>
            <a:r>
              <a:rPr lang="en-ZA" sz="3000" dirty="0" smtClean="0"/>
              <a:t> </a:t>
            </a:r>
            <a:r>
              <a:rPr lang="en-GB" sz="3200" dirty="0" smtClean="0"/>
              <a:t>to </a:t>
            </a:r>
            <a:r>
              <a:rPr lang="en-GB" sz="3200" dirty="0"/>
              <a:t>inform the debate about the quality of ITE </a:t>
            </a:r>
          </a:p>
          <a:p>
            <a:endParaRPr lang="en-ZA" sz="1200" dirty="0" smtClean="0"/>
          </a:p>
          <a:p>
            <a:r>
              <a:rPr lang="en-ZA" sz="3000" b="1" dirty="0" smtClean="0"/>
              <a:t>Key Question</a:t>
            </a:r>
            <a:r>
              <a:rPr lang="en-ZA" sz="3000" dirty="0" smtClean="0"/>
              <a:t>: What knowledge and skills do teachers need in order to act professionally?</a:t>
            </a:r>
          </a:p>
          <a:p>
            <a:endParaRPr lang="en-ZA" sz="1200" dirty="0" smtClean="0"/>
          </a:p>
          <a:p>
            <a:r>
              <a:rPr lang="en-ZA" sz="3000" b="1" dirty="0"/>
              <a:t>C</a:t>
            </a:r>
            <a:r>
              <a:rPr lang="en-ZA" sz="3000" b="1" dirty="0" smtClean="0"/>
              <a:t>ollaborative forum</a:t>
            </a:r>
            <a:r>
              <a:rPr lang="en-ZA" sz="3000" dirty="0" smtClean="0"/>
              <a:t>: EDF and ITE practitioners,  DHET, DBE</a:t>
            </a:r>
            <a:r>
              <a:rPr lang="en-ZA" sz="3000" b="1" dirty="0" smtClean="0"/>
              <a:t> </a:t>
            </a:r>
            <a:r>
              <a:rPr lang="en-ZA" sz="3000" dirty="0" smtClean="0"/>
              <a:t>(SACE, CHE, unions?)</a:t>
            </a:r>
          </a:p>
          <a:p>
            <a:pPr lvl="1"/>
            <a:endParaRPr lang="en-ZA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4</a:t>
            </a:fld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553998"/>
          </a:xfrm>
        </p:spPr>
        <p:txBody>
          <a:bodyPr/>
          <a:lstStyle/>
          <a:p>
            <a:r>
              <a:rPr lang="en-ZA" dirty="0" smtClean="0"/>
              <a:t>Research Questions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380158"/>
            <a:ext cx="7961538" cy="4785146"/>
          </a:xfrm>
        </p:spPr>
        <p:txBody>
          <a:bodyPr/>
          <a:lstStyle/>
          <a:p>
            <a:r>
              <a:rPr lang="en-GB" sz="2800" b="1" dirty="0" smtClean="0"/>
              <a:t>1</a:t>
            </a:r>
            <a:r>
              <a:rPr lang="en-GB" sz="2800" b="1" dirty="0"/>
              <a:t>.	</a:t>
            </a:r>
            <a:r>
              <a:rPr lang="en-GB" sz="2800" dirty="0"/>
              <a:t>What range of practices exists in the ITE programmes offered by HEIs to prepare teachers to teach in South African schools? </a:t>
            </a:r>
            <a:endParaRPr lang="en-ZA" sz="2800" dirty="0"/>
          </a:p>
          <a:p>
            <a:r>
              <a:rPr lang="en-GB" sz="2800" b="1" dirty="0" smtClean="0"/>
              <a:t>2. </a:t>
            </a:r>
            <a:r>
              <a:rPr lang="en-GB" sz="2800" dirty="0" smtClean="0"/>
              <a:t>To </a:t>
            </a:r>
            <a:r>
              <a:rPr lang="en-GB" sz="2800" dirty="0"/>
              <a:t>what extent do these practices adequately prepare teachers to teach in South African schools?</a:t>
            </a:r>
            <a:endParaRPr lang="en-ZA" sz="2800" dirty="0"/>
          </a:p>
          <a:p>
            <a:r>
              <a:rPr lang="en-GB" sz="2800" b="1" dirty="0" smtClean="0"/>
              <a:t>3. </a:t>
            </a:r>
            <a:r>
              <a:rPr lang="en-GB" sz="2800" dirty="0" smtClean="0"/>
              <a:t>How </a:t>
            </a:r>
            <a:r>
              <a:rPr lang="en-GB" sz="2800" dirty="0"/>
              <a:t>do teachers who qualified from different institutions navigate the challenges they encounter in their first years of teaching? </a:t>
            </a:r>
            <a:endParaRPr lang="en-ZA" sz="2800" dirty="0"/>
          </a:p>
          <a:p>
            <a:r>
              <a:rPr lang="en-GB" sz="2800" b="1" dirty="0" smtClean="0"/>
              <a:t>4. </a:t>
            </a:r>
            <a:r>
              <a:rPr lang="en-GB" sz="2800" dirty="0" smtClean="0"/>
              <a:t>How </a:t>
            </a:r>
            <a:r>
              <a:rPr lang="en-GB" sz="2800" dirty="0"/>
              <a:t>can the quality of the curricula offered by ITE programmes be improved?</a:t>
            </a:r>
            <a:endParaRPr lang="en-Z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5598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553998"/>
          </a:xfrm>
        </p:spPr>
        <p:txBody>
          <a:bodyPr/>
          <a:lstStyle/>
          <a:p>
            <a:pPr algn="ctr"/>
            <a:r>
              <a:rPr lang="en-ZA" dirty="0" smtClean="0"/>
              <a:t>Four Components of ITERP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00808"/>
            <a:ext cx="7786715" cy="3394126"/>
          </a:xfrm>
        </p:spPr>
        <p:txBody>
          <a:bodyPr/>
          <a:lstStyle/>
          <a:p>
            <a:pPr lvl="0"/>
            <a:r>
              <a:rPr lang="en-ZA" sz="2800" b="1" dirty="0" smtClean="0">
                <a:latin typeface="+mn-lt"/>
              </a:rPr>
              <a:t>1</a:t>
            </a:r>
            <a:r>
              <a:rPr lang="en-ZA" sz="2800" dirty="0" smtClean="0">
                <a:latin typeface="+mn-lt"/>
              </a:rPr>
              <a:t>. </a:t>
            </a:r>
            <a:r>
              <a:rPr lang="en-GB" sz="2800" dirty="0" smtClean="0">
                <a:latin typeface="+mn-lt"/>
              </a:rPr>
              <a:t>Content </a:t>
            </a:r>
            <a:r>
              <a:rPr lang="en-GB" sz="2800" dirty="0">
                <a:latin typeface="+mn-lt"/>
              </a:rPr>
              <a:t>of </a:t>
            </a:r>
            <a:r>
              <a:rPr lang="en-GB" sz="2800" dirty="0" smtClean="0">
                <a:latin typeface="+mn-lt"/>
              </a:rPr>
              <a:t>ITE programmes </a:t>
            </a:r>
            <a:r>
              <a:rPr lang="en-GB" sz="2800" dirty="0">
                <a:latin typeface="+mn-lt"/>
              </a:rPr>
              <a:t>at 5 </a:t>
            </a:r>
            <a:r>
              <a:rPr lang="en-GB" sz="2800" dirty="0" smtClean="0">
                <a:latin typeface="+mn-lt"/>
              </a:rPr>
              <a:t>HEIs – this report </a:t>
            </a:r>
          </a:p>
          <a:p>
            <a:r>
              <a:rPr lang="en-GB" sz="2800" b="1" dirty="0" smtClean="0">
                <a:latin typeface="+mn-lt"/>
                <a:ea typeface="Times New Roman"/>
                <a:cs typeface="Times New Roman"/>
              </a:rPr>
              <a:t>2. </a:t>
            </a:r>
            <a:r>
              <a:rPr lang="en-GB" sz="2800" dirty="0" smtClean="0">
                <a:latin typeface="+mn-lt"/>
              </a:rPr>
              <a:t>Case </a:t>
            </a:r>
            <a:r>
              <a:rPr lang="en-GB" sz="2800" dirty="0">
                <a:latin typeface="+mn-lt"/>
              </a:rPr>
              <a:t>studies of NQTs </a:t>
            </a:r>
            <a:r>
              <a:rPr lang="en-GB" sz="2800" dirty="0" smtClean="0">
                <a:latin typeface="+mn-lt"/>
              </a:rPr>
              <a:t>from 5 HEIs in </a:t>
            </a:r>
            <a:r>
              <a:rPr lang="en-GB" sz="2800" dirty="0">
                <a:latin typeface="+mn-lt"/>
              </a:rPr>
              <a:t>first two years of teaching </a:t>
            </a:r>
            <a:endParaRPr lang="en-ZA" sz="2800" dirty="0">
              <a:latin typeface="+mn-lt"/>
              <a:ea typeface="Times New Roman"/>
              <a:cs typeface="Times New Roman"/>
            </a:endParaRPr>
          </a:p>
          <a:p>
            <a:r>
              <a:rPr lang="en-ZA" sz="2800" b="1" dirty="0" smtClean="0">
                <a:latin typeface="+mn-lt"/>
                <a:ea typeface="Times New Roman"/>
                <a:cs typeface="Times New Roman"/>
              </a:rPr>
              <a:t>3. </a:t>
            </a:r>
            <a:r>
              <a:rPr lang="en-GB" sz="2800" dirty="0" smtClean="0">
                <a:latin typeface="+mn-lt"/>
              </a:rPr>
              <a:t>Survey </a:t>
            </a:r>
            <a:r>
              <a:rPr lang="en-GB" sz="2800" dirty="0">
                <a:latin typeface="+mn-lt"/>
              </a:rPr>
              <a:t>of all final year </a:t>
            </a:r>
            <a:r>
              <a:rPr lang="en-GB" sz="2800" dirty="0" err="1">
                <a:latin typeface="+mn-lt"/>
              </a:rPr>
              <a:t>BEd</a:t>
            </a:r>
            <a:r>
              <a:rPr lang="en-GB" sz="2800" dirty="0">
                <a:latin typeface="+mn-lt"/>
              </a:rPr>
              <a:t> students in 2013, tracking them into the workplace for 2 </a:t>
            </a:r>
            <a:r>
              <a:rPr lang="en-GB" sz="2800" dirty="0" smtClean="0">
                <a:latin typeface="+mn-lt"/>
              </a:rPr>
              <a:t>years</a:t>
            </a:r>
          </a:p>
          <a:p>
            <a:r>
              <a:rPr lang="en-GB" sz="2800" b="1" dirty="0" smtClean="0">
                <a:latin typeface="+mn-lt"/>
                <a:ea typeface="Times New Roman"/>
                <a:cs typeface="Times New Roman"/>
              </a:rPr>
              <a:t>4. </a:t>
            </a:r>
            <a:r>
              <a:rPr lang="en-GB" sz="2800" dirty="0" smtClean="0">
                <a:latin typeface="+mn-lt"/>
                <a:ea typeface="Times New Roman"/>
                <a:cs typeface="Times New Roman"/>
              </a:rPr>
              <a:t>Conclude and disseminate</a:t>
            </a:r>
            <a:endParaRPr lang="en-ZA" sz="2800" dirty="0">
              <a:latin typeface="+mn-lt"/>
              <a:ea typeface="Times New Roman"/>
              <a:cs typeface="Times New Roman"/>
            </a:endParaRPr>
          </a:p>
          <a:p>
            <a:pPr lvl="0"/>
            <a:endParaRPr lang="en-ZA" sz="2000" dirty="0">
              <a:latin typeface="Calibri" pitchFamily="34" charset="0"/>
              <a:ea typeface="Times New Roman"/>
              <a:cs typeface="Times New Roman"/>
            </a:endParaRPr>
          </a:p>
          <a:p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82336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553998"/>
          </a:xfrm>
        </p:spPr>
        <p:txBody>
          <a:bodyPr/>
          <a:lstStyle/>
          <a:p>
            <a:r>
              <a:rPr lang="en-ZA" dirty="0" smtClean="0"/>
              <a:t>Component I: Case studies on 5 campuses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124744"/>
            <a:ext cx="7786715" cy="4968552"/>
          </a:xfrm>
        </p:spPr>
        <p:txBody>
          <a:bodyPr/>
          <a:lstStyle/>
          <a:p>
            <a:r>
              <a:rPr lang="en-ZA" sz="2800" b="1" dirty="0" smtClean="0"/>
              <a:t>Criteria for selecting the five HEIs </a:t>
            </a:r>
          </a:p>
          <a:p>
            <a:r>
              <a:rPr lang="en-ZA" sz="2800" dirty="0" smtClean="0"/>
              <a:t>History, location, demography, size, delivery mode</a:t>
            </a:r>
          </a:p>
          <a:p>
            <a:pPr marL="0" indent="0"/>
            <a:r>
              <a:rPr lang="en-ZA" sz="2800" b="1" dirty="0" smtClean="0"/>
              <a:t>Broad overview of ITE programmes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ZA" sz="2800" dirty="0" smtClean="0"/>
              <a:t>Design, </a:t>
            </a:r>
            <a:r>
              <a:rPr lang="en-ZA" sz="2800" dirty="0"/>
              <a:t>conceptual coherence</a:t>
            </a:r>
          </a:p>
          <a:p>
            <a:pPr marL="0" indent="0"/>
            <a:r>
              <a:rPr lang="en-ZA" sz="2800" b="1" dirty="0" smtClean="0"/>
              <a:t>Analysis of TP instruments*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ZA" sz="2800" dirty="0" smtClean="0"/>
              <a:t>Conception of the teacher and good teaching</a:t>
            </a:r>
          </a:p>
          <a:p>
            <a:pPr marL="0" indent="0"/>
            <a:r>
              <a:rPr lang="en-ZA" sz="2800" b="1" dirty="0" smtClean="0"/>
              <a:t>The </a:t>
            </a:r>
            <a:r>
              <a:rPr lang="en-ZA" sz="2800" b="1" u="sng" dirty="0" smtClean="0"/>
              <a:t>intended</a:t>
            </a:r>
            <a:r>
              <a:rPr lang="en-ZA" sz="2800" b="1" dirty="0" smtClean="0"/>
              <a:t> and </a:t>
            </a:r>
            <a:r>
              <a:rPr lang="en-ZA" sz="2800" b="1" u="sng" dirty="0" smtClean="0"/>
              <a:t>assessed</a:t>
            </a:r>
            <a:r>
              <a:rPr lang="en-ZA" sz="2800" b="1" dirty="0" smtClean="0"/>
              <a:t> curricula</a:t>
            </a:r>
            <a:r>
              <a:rPr lang="en-ZA" sz="2800" dirty="0" smtClean="0"/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ZA" sz="2800" dirty="0" smtClean="0"/>
              <a:t>Maths* and English* courses for student teachers specialising in IP</a:t>
            </a:r>
          </a:p>
          <a:p>
            <a:pPr marL="0" indent="0" algn="ctr"/>
            <a:r>
              <a:rPr lang="en-ZA" sz="2000" b="1" dirty="0" smtClean="0">
                <a:solidFill>
                  <a:schemeClr val="tx1"/>
                </a:solidFill>
              </a:rPr>
              <a:t>*available at </a:t>
            </a:r>
            <a:r>
              <a:rPr lang="en-ZA" sz="2000" b="1" dirty="0" smtClean="0">
                <a:hlinkClick r:id="rId3"/>
              </a:rPr>
              <a:t>www.jet.org.za</a:t>
            </a:r>
            <a:r>
              <a:rPr lang="en-ZA" sz="2000" b="1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ZA" dirty="0" smtClean="0"/>
          </a:p>
          <a:p>
            <a:pPr>
              <a:buFont typeface="Arial" pitchFamily="34" charset="0"/>
              <a:buChar char="•"/>
            </a:pPr>
            <a:endParaRPr lang="en-Z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7</a:t>
            </a:fld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42503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80" y="428604"/>
            <a:ext cx="7615728" cy="553998"/>
          </a:xfrm>
        </p:spPr>
        <p:txBody>
          <a:bodyPr/>
          <a:lstStyle/>
          <a:p>
            <a:pPr algn="ctr"/>
            <a:r>
              <a:rPr lang="en-ZA" dirty="0" smtClean="0"/>
              <a:t>Maths courses for IP </a:t>
            </a:r>
            <a:r>
              <a:rPr lang="en-ZA" dirty="0" err="1" smtClean="0"/>
              <a:t>BEd</a:t>
            </a:r>
            <a:r>
              <a:rPr lang="en-ZA" dirty="0" smtClean="0"/>
              <a:t> maths specialists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37510"/>
              </p:ext>
            </p:extLst>
          </p:nvPr>
        </p:nvGraphicFramePr>
        <p:xfrm>
          <a:off x="467544" y="1274763"/>
          <a:ext cx="7992889" cy="5124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5631"/>
                <a:gridCol w="1426657"/>
                <a:gridCol w="3024336"/>
                <a:gridCol w="1044118"/>
                <a:gridCol w="1332147"/>
              </a:tblGrid>
              <a:tr h="799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HEI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Student numbers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Entrance </a:t>
                      </a:r>
                      <a:r>
                        <a:rPr lang="en-US" sz="2400" dirty="0">
                          <a:effectLst/>
                        </a:rPr>
                        <a:t>Requirements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Maths</a:t>
                      </a:r>
                      <a:r>
                        <a:rPr lang="en-US" sz="2400" dirty="0">
                          <a:effectLst/>
                        </a:rPr>
                        <a:t> Credits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% total credits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</a:tr>
              <a:tr h="639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A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 (30%)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65% for 1</a:t>
                      </a:r>
                      <a:r>
                        <a:rPr lang="en-US" sz="2400" baseline="30000" dirty="0">
                          <a:effectLst/>
                        </a:rPr>
                        <a:t>st</a:t>
                      </a:r>
                      <a:r>
                        <a:rPr lang="en-US" sz="2400" dirty="0">
                          <a:effectLst/>
                        </a:rPr>
                        <a:t> year compulsory </a:t>
                      </a:r>
                      <a:r>
                        <a:rPr lang="en-US" sz="2400" dirty="0" err="1">
                          <a:effectLst/>
                        </a:rPr>
                        <a:t>maths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100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21%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</a:tr>
              <a:tr h="639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B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60 (33%)</a:t>
                      </a:r>
                      <a:endParaRPr lang="en-ZA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 50% </a:t>
                      </a:r>
                      <a:endParaRPr lang="en-ZA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ML not allowed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128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25%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</a:tr>
              <a:tr h="918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C</a:t>
                      </a: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100-200 (±10</a:t>
                      </a:r>
                      <a:r>
                        <a:rPr lang="en-US" sz="2400" dirty="0" smtClean="0">
                          <a:effectLst/>
                        </a:rPr>
                        <a:t>%)</a:t>
                      </a: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Pass (30%) in M or ML</a:t>
                      </a:r>
                      <a:endParaRPr lang="en-ZA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108</a:t>
                      </a:r>
                      <a:endParaRPr lang="en-ZA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23%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</a:tr>
              <a:tr h="319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D</a:t>
                      </a:r>
                      <a:endParaRPr lang="en-ZA" sz="2400" dirty="0">
                        <a:effectLst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150 (17%)</a:t>
                      </a:r>
                      <a:endParaRPr lang="en-ZA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M </a:t>
                      </a:r>
                      <a:r>
                        <a:rPr lang="en-US" sz="2400" dirty="0">
                          <a:effectLst/>
                        </a:rPr>
                        <a:t>40% or 50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120</a:t>
                      </a:r>
                      <a:endParaRPr lang="en-ZA" sz="2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24%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</a:tr>
              <a:tr h="319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E</a:t>
                      </a:r>
                      <a:endParaRPr lang="en-ZA" sz="2400" dirty="0" smtClean="0">
                        <a:effectLst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10-60 (10-50%)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 40% &amp; </a:t>
                      </a:r>
                      <a:r>
                        <a:rPr lang="en-US" sz="2400" dirty="0" smtClean="0">
                          <a:effectLst/>
                        </a:rPr>
                        <a:t>test</a:t>
                      </a:r>
                      <a:endParaRPr lang="en-ZA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ML 60% &amp; </a:t>
                      </a:r>
                      <a:r>
                        <a:rPr lang="en-US" sz="2400" dirty="0" smtClean="0">
                          <a:effectLst/>
                        </a:rPr>
                        <a:t>test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64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13%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837" marR="53837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4C6-F632-4B9A-89AF-EB7B139B9B7B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119438" y="1274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Z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Z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80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T PPT PRESENTATION 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JET PPT PRESENTATION NEW</Template>
  <TotalTime>32949</TotalTime>
  <Words>1320</Words>
  <Application>Microsoft Office PowerPoint</Application>
  <PresentationFormat>On-screen Show (4:3)</PresentationFormat>
  <Paragraphs>248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JET PPT PRESENTATION NEW</vt:lpstr>
      <vt:lpstr>Initial Teacher Education  Research Project</vt:lpstr>
      <vt:lpstr>Conditions in schools</vt:lpstr>
      <vt:lpstr>The importance of ITE</vt:lpstr>
      <vt:lpstr>Purposes  of ITERP</vt:lpstr>
      <vt:lpstr>Research Questions </vt:lpstr>
      <vt:lpstr>Four Components of ITERP </vt:lpstr>
      <vt:lpstr>Component I: Case studies on 5 campuses </vt:lpstr>
      <vt:lpstr>PowerPoint Presentation</vt:lpstr>
      <vt:lpstr>Maths courses for IP BEd maths specialists</vt:lpstr>
      <vt:lpstr>Maths courses for non-maths specialists</vt:lpstr>
      <vt:lpstr>Questions about Maths </vt:lpstr>
      <vt:lpstr>IP courses for BEd IP English Specialists</vt:lpstr>
      <vt:lpstr>English courses for non-specialists in English</vt:lpstr>
      <vt:lpstr>Total credits allocated for English courses (%)</vt:lpstr>
      <vt:lpstr>English proficiency for all NQTs</vt:lpstr>
      <vt:lpstr>Literature for Children </vt:lpstr>
      <vt:lpstr>Reading Pedagogy</vt:lpstr>
      <vt:lpstr>Writing </vt:lpstr>
      <vt:lpstr>Findings</vt:lpstr>
      <vt:lpstr>What next?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Nick Taylor</dc:creator>
  <cp:lastModifiedBy>selvindaniels</cp:lastModifiedBy>
  <cp:revision>238</cp:revision>
  <dcterms:created xsi:type="dcterms:W3CDTF">2011-05-24T03:50:10Z</dcterms:created>
  <dcterms:modified xsi:type="dcterms:W3CDTF">2014-10-25T04:44:37Z</dcterms:modified>
</cp:coreProperties>
</file>